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68" r:id="rId1"/>
    <p:sldMasterId id="2147483695" r:id="rId2"/>
  </p:sldMasterIdLst>
  <p:notesMasterIdLst>
    <p:notesMasterId r:id="rId8"/>
  </p:notesMasterIdLst>
  <p:sldIdLst>
    <p:sldId id="966" r:id="rId3"/>
    <p:sldId id="1011" r:id="rId4"/>
    <p:sldId id="965" r:id="rId5"/>
    <p:sldId id="1012" r:id="rId6"/>
    <p:sldId id="1015" r:id="rId7"/>
  </p:sldIdLst>
  <p:sldSz cx="12195175" cy="6840538"/>
  <p:notesSz cx="9928225" cy="6797675"/>
  <p:defaultTextStyle>
    <a:defPPr>
      <a:defRPr lang="en-US"/>
    </a:defPPr>
    <a:lvl1pPr marL="0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1pPr>
    <a:lvl2pPr marL="207676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2pPr>
    <a:lvl3pPr marL="415354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3pPr>
    <a:lvl4pPr marL="623031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4pPr>
    <a:lvl5pPr marL="830708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5pPr>
    <a:lvl6pPr marL="1038385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6pPr>
    <a:lvl7pPr marL="1246061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7pPr>
    <a:lvl8pPr marL="1453739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8pPr>
    <a:lvl9pPr marL="1661416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" userDrawn="1">
          <p15:clr>
            <a:srgbClr val="A4A3A4"/>
          </p15:clr>
        </p15:guide>
        <p15:guide id="2" pos="667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арин Сергей Александрович" initials="ЛСА" lastIdx="3" clrIdx="0"/>
  <p:cmAuthor id="2" name="Босенко Екатерина Сергеевна" initials="БЕС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011849"/>
    <a:srgbClr val="8AC9DA"/>
    <a:srgbClr val="84C6D8"/>
    <a:srgbClr val="012262"/>
    <a:srgbClr val="10253F"/>
    <a:srgbClr val="009644"/>
    <a:srgbClr val="022463"/>
    <a:srgbClr val="93CDDD"/>
    <a:srgbClr val="E6ED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64" autoAdjust="0"/>
    <p:restoredTop sz="96197" autoAdjust="0"/>
  </p:normalViewPr>
  <p:slideViewPr>
    <p:cSldViewPr>
      <p:cViewPr varScale="1">
        <p:scale>
          <a:sx n="56" d="100"/>
          <a:sy n="56" d="100"/>
        </p:scale>
        <p:origin x="576" y="66"/>
      </p:cViewPr>
      <p:guideLst>
        <p:guide orient="horz" pos="227"/>
        <p:guide pos="66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302440" cy="340599"/>
          </a:xfrm>
          <a:prstGeom prst="rect">
            <a:avLst/>
          </a:prstGeom>
        </p:spPr>
        <p:txBody>
          <a:bodyPr vert="horz" lIns="43461" tIns="21731" rIns="43461" bIns="21731" rtlCol="0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434" y="3"/>
            <a:ext cx="4302440" cy="340599"/>
          </a:xfrm>
          <a:prstGeom prst="rect">
            <a:avLst/>
          </a:prstGeom>
        </p:spPr>
        <p:txBody>
          <a:bodyPr vert="horz" lIns="43461" tIns="21731" rIns="43461" bIns="21731" rtlCol="0"/>
          <a:lstStyle>
            <a:lvl1pPr algn="r">
              <a:defRPr sz="600"/>
            </a:lvl1pPr>
          </a:lstStyle>
          <a:p>
            <a:fld id="{294CFD07-A0BC-4070-AE4E-DD252F729BE9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17825" y="849313"/>
            <a:ext cx="40925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3461" tIns="21731" rIns="43461" bIns="2173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511" y="3271474"/>
            <a:ext cx="7943207" cy="2676853"/>
          </a:xfrm>
          <a:prstGeom prst="rect">
            <a:avLst/>
          </a:prstGeom>
        </p:spPr>
        <p:txBody>
          <a:bodyPr vert="horz" lIns="43461" tIns="21731" rIns="43461" bIns="2173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7079"/>
            <a:ext cx="4302440" cy="340599"/>
          </a:xfrm>
          <a:prstGeom prst="rect">
            <a:avLst/>
          </a:prstGeom>
        </p:spPr>
        <p:txBody>
          <a:bodyPr vert="horz" lIns="43461" tIns="21731" rIns="43461" bIns="21731" rtlCol="0" anchor="b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434" y="6457079"/>
            <a:ext cx="4302440" cy="340599"/>
          </a:xfrm>
          <a:prstGeom prst="rect">
            <a:avLst/>
          </a:prstGeom>
        </p:spPr>
        <p:txBody>
          <a:bodyPr vert="horz" lIns="43461" tIns="21731" rIns="43461" bIns="21731" rtlCol="0" anchor="b"/>
          <a:lstStyle>
            <a:lvl1pPr algn="r">
              <a:defRPr sz="600"/>
            </a:lvl1pPr>
          </a:lstStyle>
          <a:p>
            <a:fld id="{451CDA86-B263-4DB4-B168-224CE91EA3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95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1pPr>
    <a:lvl2pPr marL="207676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2pPr>
    <a:lvl3pPr marL="415354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3pPr>
    <a:lvl4pPr marL="623031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4pPr>
    <a:lvl5pPr marL="830708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5pPr>
    <a:lvl6pPr marL="1038385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6pPr>
    <a:lvl7pPr marL="1246061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7pPr>
    <a:lvl8pPr marL="1453739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8pPr>
    <a:lvl9pPr marL="1661416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CDA86-B263-4DB4-B168-224CE91EA30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760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CDA86-B263-4DB4-B168-224CE91EA30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492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639" y="2120572"/>
            <a:ext cx="10365899" cy="9079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277" y="3830701"/>
            <a:ext cx="853662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DFB16-6F5E-4ACF-A9D1-BA19E810FD4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21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"/>
            <a:ext cx="12195175" cy="6839097"/>
          </a:xfrm>
          <a:custGeom>
            <a:avLst/>
            <a:gdLst/>
            <a:ahLst/>
            <a:cxnLst/>
            <a:rect l="l" t="t" r="r" b="b"/>
            <a:pathLst>
              <a:path w="20104100" h="15078075">
                <a:moveTo>
                  <a:pt x="0" y="15078074"/>
                </a:moveTo>
                <a:lnTo>
                  <a:pt x="20104099" y="15078074"/>
                </a:lnTo>
                <a:lnTo>
                  <a:pt x="20104099" y="0"/>
                </a:lnTo>
                <a:lnTo>
                  <a:pt x="0" y="0"/>
                </a:lnTo>
                <a:lnTo>
                  <a:pt x="0" y="15078074"/>
                </a:lnTo>
                <a:close/>
              </a:path>
            </a:pathLst>
          </a:custGeom>
          <a:solidFill>
            <a:srgbClr val="3A2357"/>
          </a:solidFill>
        </p:spPr>
        <p:txBody>
          <a:bodyPr wrap="square" lIns="0" tIns="0" rIns="0" bIns="0" rtlCol="0"/>
          <a:lstStyle/>
          <a:p>
            <a:endParaRPr sz="1089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32DDF-2ACB-4294-9D9B-8E470DEFD7C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583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5599" y="1367570"/>
            <a:ext cx="9923987" cy="549185"/>
          </a:xfrm>
        </p:spPr>
        <p:txBody>
          <a:bodyPr lIns="0" tIns="0" rIns="0" bIns="0"/>
          <a:lstStyle>
            <a:lvl1pPr>
              <a:defRPr sz="3569" b="1" i="0">
                <a:solidFill>
                  <a:srgbClr val="EA4B77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EDE8-2505-44A7-A629-6D581E09AFD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6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5599" y="1367570"/>
            <a:ext cx="9923987" cy="549185"/>
          </a:xfrm>
        </p:spPr>
        <p:txBody>
          <a:bodyPr lIns="0" tIns="0" rIns="0" bIns="0"/>
          <a:lstStyle>
            <a:lvl1pPr>
              <a:defRPr sz="3569" b="1" i="0">
                <a:solidFill>
                  <a:srgbClr val="EA4B77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763" y="1573328"/>
            <a:ext cx="530490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0515" y="1573328"/>
            <a:ext cx="530490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38EF9-AE59-45F8-80D4-5FFD927F65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10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5599" y="1367570"/>
            <a:ext cx="9923987" cy="549185"/>
          </a:xfrm>
        </p:spPr>
        <p:txBody>
          <a:bodyPr lIns="0" tIns="0" rIns="0" bIns="0"/>
          <a:lstStyle>
            <a:lvl1pPr>
              <a:defRPr sz="3569" b="1" i="0">
                <a:solidFill>
                  <a:srgbClr val="EA4B77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62C14-F422-44E5-9A04-90331BA664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68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"/>
            <a:ext cx="12195175" cy="6839097"/>
          </a:xfrm>
          <a:custGeom>
            <a:avLst/>
            <a:gdLst/>
            <a:ahLst/>
            <a:cxnLst/>
            <a:rect l="l" t="t" r="r" b="b"/>
            <a:pathLst>
              <a:path w="20104100" h="15078075">
                <a:moveTo>
                  <a:pt x="0" y="15078074"/>
                </a:moveTo>
                <a:lnTo>
                  <a:pt x="20104099" y="15078074"/>
                </a:lnTo>
                <a:lnTo>
                  <a:pt x="20104099" y="0"/>
                </a:lnTo>
                <a:lnTo>
                  <a:pt x="0" y="0"/>
                </a:lnTo>
                <a:lnTo>
                  <a:pt x="0" y="15078074"/>
                </a:lnTo>
                <a:close/>
              </a:path>
            </a:pathLst>
          </a:custGeom>
          <a:solidFill>
            <a:srgbClr val="3A2357"/>
          </a:solidFill>
        </p:spPr>
        <p:txBody>
          <a:bodyPr wrap="square" lIns="0" tIns="0" rIns="0" bIns="0" rtlCol="0"/>
          <a:lstStyle/>
          <a:p>
            <a:endParaRPr sz="1089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87FC6-CDA0-4B74-9B62-C676371DCF6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33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639" y="2120572"/>
            <a:ext cx="10365899" cy="9079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277" y="3830701"/>
            <a:ext cx="853662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1E374-440E-48FA-BFC3-903F0DB9CA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73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5599" y="1367570"/>
            <a:ext cx="9923987" cy="549185"/>
          </a:xfrm>
        </p:spPr>
        <p:txBody>
          <a:bodyPr lIns="0" tIns="0" rIns="0" bIns="0"/>
          <a:lstStyle>
            <a:lvl1pPr>
              <a:defRPr sz="3569" b="1" i="0">
                <a:solidFill>
                  <a:srgbClr val="EA4B77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FC293-F6D7-45F5-94A6-0BD88B2E419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06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5599" y="1367570"/>
            <a:ext cx="9923987" cy="549185"/>
          </a:xfrm>
        </p:spPr>
        <p:txBody>
          <a:bodyPr lIns="0" tIns="0" rIns="0" bIns="0"/>
          <a:lstStyle>
            <a:lvl1pPr>
              <a:defRPr sz="3569" b="1" i="0">
                <a:solidFill>
                  <a:srgbClr val="EA4B77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763" y="1573328"/>
            <a:ext cx="530490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0515" y="1573328"/>
            <a:ext cx="530490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72573-597A-4150-BC22-074F51ADCC8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71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5599" y="1367570"/>
            <a:ext cx="9923987" cy="549185"/>
          </a:xfrm>
        </p:spPr>
        <p:txBody>
          <a:bodyPr lIns="0" tIns="0" rIns="0" bIns="0"/>
          <a:lstStyle>
            <a:lvl1pPr>
              <a:defRPr sz="3569" b="1" i="0">
                <a:solidFill>
                  <a:srgbClr val="EA4B77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7B62D-B223-42CE-905E-9B34BD11F82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45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"/>
            <a:ext cx="12195175" cy="68390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89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5599" y="1367570"/>
            <a:ext cx="9923987" cy="9079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00" b="1" i="0">
                <a:solidFill>
                  <a:srgbClr val="EA4B77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759" y="1573328"/>
            <a:ext cx="1097565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6360" y="6361701"/>
            <a:ext cx="3902456" cy="1256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759" y="6361701"/>
            <a:ext cx="2804890" cy="1256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3E03B-9E03-4314-830B-F0BEACA1D2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0527" y="6361701"/>
            <a:ext cx="2804890" cy="1256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2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6570">
        <a:defRPr>
          <a:latin typeface="+mn-lt"/>
          <a:ea typeface="+mn-ea"/>
          <a:cs typeface="+mn-cs"/>
        </a:defRPr>
      </a:lvl2pPr>
      <a:lvl3pPr marL="553140">
        <a:defRPr>
          <a:latin typeface="+mn-lt"/>
          <a:ea typeface="+mn-ea"/>
          <a:cs typeface="+mn-cs"/>
        </a:defRPr>
      </a:lvl3pPr>
      <a:lvl4pPr marL="829710">
        <a:defRPr>
          <a:latin typeface="+mn-lt"/>
          <a:ea typeface="+mn-ea"/>
          <a:cs typeface="+mn-cs"/>
        </a:defRPr>
      </a:lvl4pPr>
      <a:lvl5pPr marL="1106280">
        <a:defRPr>
          <a:latin typeface="+mn-lt"/>
          <a:ea typeface="+mn-ea"/>
          <a:cs typeface="+mn-cs"/>
        </a:defRPr>
      </a:lvl5pPr>
      <a:lvl6pPr marL="1382849">
        <a:defRPr>
          <a:latin typeface="+mn-lt"/>
          <a:ea typeface="+mn-ea"/>
          <a:cs typeface="+mn-cs"/>
        </a:defRPr>
      </a:lvl6pPr>
      <a:lvl7pPr marL="1659419">
        <a:defRPr>
          <a:latin typeface="+mn-lt"/>
          <a:ea typeface="+mn-ea"/>
          <a:cs typeface="+mn-cs"/>
        </a:defRPr>
      </a:lvl7pPr>
      <a:lvl8pPr marL="1935989">
        <a:defRPr>
          <a:latin typeface="+mn-lt"/>
          <a:ea typeface="+mn-ea"/>
          <a:cs typeface="+mn-cs"/>
        </a:defRPr>
      </a:lvl8pPr>
      <a:lvl9pPr marL="22125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6570">
        <a:defRPr>
          <a:latin typeface="+mn-lt"/>
          <a:ea typeface="+mn-ea"/>
          <a:cs typeface="+mn-cs"/>
        </a:defRPr>
      </a:lvl2pPr>
      <a:lvl3pPr marL="553140">
        <a:defRPr>
          <a:latin typeface="+mn-lt"/>
          <a:ea typeface="+mn-ea"/>
          <a:cs typeface="+mn-cs"/>
        </a:defRPr>
      </a:lvl3pPr>
      <a:lvl4pPr marL="829710">
        <a:defRPr>
          <a:latin typeface="+mn-lt"/>
          <a:ea typeface="+mn-ea"/>
          <a:cs typeface="+mn-cs"/>
        </a:defRPr>
      </a:lvl4pPr>
      <a:lvl5pPr marL="1106280">
        <a:defRPr>
          <a:latin typeface="+mn-lt"/>
          <a:ea typeface="+mn-ea"/>
          <a:cs typeface="+mn-cs"/>
        </a:defRPr>
      </a:lvl5pPr>
      <a:lvl6pPr marL="1382849">
        <a:defRPr>
          <a:latin typeface="+mn-lt"/>
          <a:ea typeface="+mn-ea"/>
          <a:cs typeface="+mn-cs"/>
        </a:defRPr>
      </a:lvl6pPr>
      <a:lvl7pPr marL="1659419">
        <a:defRPr>
          <a:latin typeface="+mn-lt"/>
          <a:ea typeface="+mn-ea"/>
          <a:cs typeface="+mn-cs"/>
        </a:defRPr>
      </a:lvl7pPr>
      <a:lvl8pPr marL="1935989">
        <a:defRPr>
          <a:latin typeface="+mn-lt"/>
          <a:ea typeface="+mn-ea"/>
          <a:cs typeface="+mn-cs"/>
        </a:defRPr>
      </a:lvl8pPr>
      <a:lvl9pPr marL="2212559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"/>
            <a:ext cx="12195175" cy="68390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89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5599" y="1367570"/>
            <a:ext cx="9923987" cy="9079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00" b="1" i="0">
                <a:solidFill>
                  <a:srgbClr val="EA4B77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759" y="1573328"/>
            <a:ext cx="1097565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6360" y="6361701"/>
            <a:ext cx="3902456" cy="1256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759" y="6361701"/>
            <a:ext cx="2804890" cy="1256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A8796-E846-4C67-B299-B6B3DD7DA1A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0527" y="6361701"/>
            <a:ext cx="2804890" cy="1256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19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6570">
        <a:defRPr>
          <a:latin typeface="+mn-lt"/>
          <a:ea typeface="+mn-ea"/>
          <a:cs typeface="+mn-cs"/>
        </a:defRPr>
      </a:lvl2pPr>
      <a:lvl3pPr marL="553140">
        <a:defRPr>
          <a:latin typeface="+mn-lt"/>
          <a:ea typeface="+mn-ea"/>
          <a:cs typeface="+mn-cs"/>
        </a:defRPr>
      </a:lvl3pPr>
      <a:lvl4pPr marL="829710">
        <a:defRPr>
          <a:latin typeface="+mn-lt"/>
          <a:ea typeface="+mn-ea"/>
          <a:cs typeface="+mn-cs"/>
        </a:defRPr>
      </a:lvl4pPr>
      <a:lvl5pPr marL="1106280">
        <a:defRPr>
          <a:latin typeface="+mn-lt"/>
          <a:ea typeface="+mn-ea"/>
          <a:cs typeface="+mn-cs"/>
        </a:defRPr>
      </a:lvl5pPr>
      <a:lvl6pPr marL="1382849">
        <a:defRPr>
          <a:latin typeface="+mn-lt"/>
          <a:ea typeface="+mn-ea"/>
          <a:cs typeface="+mn-cs"/>
        </a:defRPr>
      </a:lvl6pPr>
      <a:lvl7pPr marL="1659419">
        <a:defRPr>
          <a:latin typeface="+mn-lt"/>
          <a:ea typeface="+mn-ea"/>
          <a:cs typeface="+mn-cs"/>
        </a:defRPr>
      </a:lvl7pPr>
      <a:lvl8pPr marL="1935989">
        <a:defRPr>
          <a:latin typeface="+mn-lt"/>
          <a:ea typeface="+mn-ea"/>
          <a:cs typeface="+mn-cs"/>
        </a:defRPr>
      </a:lvl8pPr>
      <a:lvl9pPr marL="22125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6570">
        <a:defRPr>
          <a:latin typeface="+mn-lt"/>
          <a:ea typeface="+mn-ea"/>
          <a:cs typeface="+mn-cs"/>
        </a:defRPr>
      </a:lvl2pPr>
      <a:lvl3pPr marL="553140">
        <a:defRPr>
          <a:latin typeface="+mn-lt"/>
          <a:ea typeface="+mn-ea"/>
          <a:cs typeface="+mn-cs"/>
        </a:defRPr>
      </a:lvl3pPr>
      <a:lvl4pPr marL="829710">
        <a:defRPr>
          <a:latin typeface="+mn-lt"/>
          <a:ea typeface="+mn-ea"/>
          <a:cs typeface="+mn-cs"/>
        </a:defRPr>
      </a:lvl4pPr>
      <a:lvl5pPr marL="1106280">
        <a:defRPr>
          <a:latin typeface="+mn-lt"/>
          <a:ea typeface="+mn-ea"/>
          <a:cs typeface="+mn-cs"/>
        </a:defRPr>
      </a:lvl5pPr>
      <a:lvl6pPr marL="1382849">
        <a:defRPr>
          <a:latin typeface="+mn-lt"/>
          <a:ea typeface="+mn-ea"/>
          <a:cs typeface="+mn-cs"/>
        </a:defRPr>
      </a:lvl6pPr>
      <a:lvl7pPr marL="1659419">
        <a:defRPr>
          <a:latin typeface="+mn-lt"/>
          <a:ea typeface="+mn-ea"/>
          <a:cs typeface="+mn-cs"/>
        </a:defRPr>
      </a:lvl7pPr>
      <a:lvl8pPr marL="1935989">
        <a:defRPr>
          <a:latin typeface="+mn-lt"/>
          <a:ea typeface="+mn-ea"/>
          <a:cs typeface="+mn-cs"/>
        </a:defRPr>
      </a:lvl8pPr>
      <a:lvl9pPr marL="22125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rgbClr val="022463"/>
            </a:gs>
            <a:gs pos="6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xmlns="" id="{56AE8512-FB76-4A9A-8553-DD7D897D89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2591" y="785050"/>
            <a:ext cx="10836759" cy="1187055"/>
          </a:xfrm>
          <a:prstGeom prst="rect">
            <a:avLst/>
          </a:prstGeom>
        </p:spPr>
        <p:txBody>
          <a:bodyPr vert="horz" wrap="square" lIns="0" tIns="180149" rIns="0" bIns="0" rtlCol="0">
            <a:spAutoFit/>
          </a:bodyPr>
          <a:lstStyle/>
          <a:p>
            <a:pPr marL="7683" algn="l">
              <a:spcBef>
                <a:spcPts val="1418"/>
              </a:spcBef>
            </a:pPr>
            <a:r>
              <a:rPr lang="ru-RU" sz="3266" b="0" spc="203" dirty="0">
                <a:solidFill>
                  <a:srgbClr val="FFFFFF"/>
                </a:solidFill>
                <a:latin typeface="+mj-lt"/>
              </a:rPr>
              <a:t>Региональный центр инжиниринга</a:t>
            </a:r>
            <a:br>
              <a:rPr lang="ru-RU" sz="3266" b="0" spc="203" dirty="0">
                <a:solidFill>
                  <a:srgbClr val="FFFFFF"/>
                </a:solidFill>
                <a:latin typeface="+mj-lt"/>
              </a:rPr>
            </a:br>
            <a:r>
              <a:rPr lang="ru-RU" sz="3266" b="0" spc="203" dirty="0">
                <a:solidFill>
                  <a:srgbClr val="FFFFFF"/>
                </a:solidFill>
                <a:latin typeface="+mj-lt"/>
              </a:rPr>
              <a:t>в Московской области</a:t>
            </a:r>
            <a:endParaRPr lang="ru-RU" sz="2177" b="0" dirty="0">
              <a:latin typeface="+mj-lt"/>
            </a:endParaRPr>
          </a:p>
        </p:txBody>
      </p:sp>
      <p:pic>
        <p:nvPicPr>
          <p:cNvPr id="5" name="Picture 119" descr="MIIMO_Logo_monochrome_white_02.png">
            <a:extLst>
              <a:ext uri="{FF2B5EF4-FFF2-40B4-BE49-F238E27FC236}">
                <a16:creationId xmlns:a16="http://schemas.microsoft.com/office/drawing/2014/main" xmlns="" id="{E4171C44-2508-4852-A24E-CA1B5DCF83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9" y="4318904"/>
            <a:ext cx="2051812" cy="18620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8FF98F0-49F3-4D49-9624-B4AE6716C9A1}"/>
              </a:ext>
            </a:extLst>
          </p:cNvPr>
          <p:cNvSpPr txBox="1"/>
          <p:nvPr/>
        </p:nvSpPr>
        <p:spPr>
          <a:xfrm>
            <a:off x="10106866" y="5915677"/>
            <a:ext cx="1273105" cy="315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1452" dirty="0">
                <a:solidFill>
                  <a:prstClr val="white"/>
                </a:solidFill>
                <a:ea typeface="Segoe UI Symbol" panose="020B0502040204020203" pitchFamily="34" charset="0"/>
                <a:cs typeface="Segoe UI" panose="020B0502040204020203" pitchFamily="34" charset="0"/>
              </a:rPr>
              <a:t>февраль 2021</a:t>
            </a:r>
          </a:p>
        </p:txBody>
      </p:sp>
    </p:spTree>
    <p:extLst>
      <p:ext uri="{BB962C8B-B14F-4D97-AF65-F5344CB8AC3E}">
        <p14:creationId xmlns:p14="http://schemas.microsoft.com/office/powerpoint/2010/main" val="2318862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345446" y="-9398"/>
            <a:ext cx="1798237" cy="7562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14">
              <a:solidFill>
                <a:srgbClr val="FFFF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10783" y="6324029"/>
            <a:ext cx="539539" cy="398070"/>
          </a:xfrm>
          <a:prstGeom prst="rect">
            <a:avLst/>
          </a:prstGeom>
        </p:spPr>
        <p:txBody>
          <a:bodyPr wrap="square" lIns="91193" tIns="45602" rIns="91193" bIns="45602">
            <a:spAutoFit/>
          </a:bodyPr>
          <a:lstStyle>
            <a:defPPr>
              <a:defRPr lang="en-US"/>
            </a:defPPr>
            <a:lvl1pPr marL="0" algn="r" defTabSz="207157" rtl="0" eaLnBrk="1" latinLnBrk="0" hangingPunct="1">
              <a:defRPr sz="1995" kern="1200">
                <a:solidFill>
                  <a:srgbClr val="C5132E"/>
                </a:solidFill>
                <a:latin typeface="+mn-lt"/>
                <a:ea typeface="+mn-ea"/>
                <a:cs typeface="+mn-cs"/>
              </a:defRPr>
            </a:lvl1pPr>
            <a:lvl2pPr marL="207157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4316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1473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631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5789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2946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50105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57262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0F14DE7-7E30-4447-9A53-6BC505903302}" type="slidenum">
              <a:rPr lang="ru-RU" smtClean="0"/>
              <a:pPr/>
              <a:t>2</a:t>
            </a:fld>
            <a:endParaRPr lang="ru-RU" sz="1808" b="1" dirty="0">
              <a:solidFill>
                <a:srgbClr val="022463"/>
              </a:solidFill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B68DF60-13EF-4C25-9997-50ABEF058250}"/>
              </a:ext>
            </a:extLst>
          </p:cNvPr>
          <p:cNvCxnSpPr>
            <a:cxnSpLocks/>
          </p:cNvCxnSpPr>
          <p:nvPr/>
        </p:nvCxnSpPr>
        <p:spPr>
          <a:xfrm>
            <a:off x="295730" y="682972"/>
            <a:ext cx="11112419" cy="0"/>
          </a:xfrm>
          <a:prstGeom prst="line">
            <a:avLst/>
          </a:prstGeom>
          <a:ln w="19050">
            <a:gradFill flip="none" rotWithShape="1">
              <a:gsLst>
                <a:gs pos="17000">
                  <a:srgbClr val="011849"/>
                </a:gs>
                <a:gs pos="87000">
                  <a:srgbClr val="00B0F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80F603B5-B075-4E71-BAEF-DCC3371C3708}"/>
              </a:ext>
            </a:extLst>
          </p:cNvPr>
          <p:cNvSpPr txBox="1">
            <a:spLocks/>
          </p:cNvSpPr>
          <p:nvPr/>
        </p:nvSpPr>
        <p:spPr>
          <a:xfrm>
            <a:off x="622991" y="103786"/>
            <a:ext cx="10235246" cy="5011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69" b="1" i="0">
                <a:solidFill>
                  <a:srgbClr val="EA4B77"/>
                </a:solidFill>
                <a:latin typeface="Segoe UI"/>
                <a:ea typeface="+mj-ea"/>
                <a:cs typeface="Segoe UI"/>
              </a:defRPr>
            </a:lvl1pPr>
          </a:lstStyle>
          <a:p>
            <a:pPr defTabSz="911841"/>
            <a:r>
              <a:rPr lang="ru-RU" sz="3257" kern="0" dirty="0">
                <a:solidFill>
                  <a:srgbClr val="022463"/>
                </a:solidFill>
                <a:latin typeface="Calibri"/>
              </a:rPr>
              <a:t>Региональный центр инжиниринга (РЦИ) </a:t>
            </a:r>
          </a:p>
        </p:txBody>
      </p:sp>
      <p:pic>
        <p:nvPicPr>
          <p:cNvPr id="23" name="Рисунок 22" descr="мой бизнес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40086" y="60641"/>
            <a:ext cx="1462756" cy="587453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C925AD78-3AD7-4513-9163-964A85C1DC32}"/>
              </a:ext>
            </a:extLst>
          </p:cNvPr>
          <p:cNvSpPr txBox="1"/>
          <p:nvPr/>
        </p:nvSpPr>
        <p:spPr>
          <a:xfrm>
            <a:off x="488553" y="860075"/>
            <a:ext cx="10919596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ru-RU" sz="2400" b="1" dirty="0">
                <a:solidFill>
                  <a:srgbClr val="00863D"/>
                </a:solidFill>
                <a:sym typeface="Arial"/>
              </a:rPr>
              <a:t>РЦИ это:</a:t>
            </a:r>
            <a:endParaRPr lang="ru-RU" sz="2400" b="1" dirty="0">
              <a:solidFill>
                <a:srgbClr val="00863D"/>
              </a:solidFill>
            </a:endParaRP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12262"/>
                </a:solidFill>
              </a:rPr>
              <a:t>Инфраструктура государственной поддержки малых и средних производственных предприятий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12262"/>
                </a:solidFill>
              </a:rPr>
              <a:t>РЦИ входит в структуру центров оказания услуг «Мой бизнес», где предприниматели могут в одном окне получить все необходимые услуги для ведения предпринимательской деятельности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ru-RU" sz="2400" b="1" dirty="0">
                <a:solidFill>
                  <a:srgbClr val="00863D"/>
                </a:solidFill>
              </a:rPr>
              <a:t>Кому РЦИ оказывает поддержку: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12262"/>
                </a:solidFill>
              </a:rPr>
              <a:t>Производственное предприятие или сельхозтоваропроизводитель, являющиеся субъектом МСП (должно быть включено в Реестр МСП)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12262"/>
                </a:solidFill>
              </a:rPr>
              <a:t>Зарегистрированное и осуществляющее свою деятельность на территории Московской области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12262"/>
                </a:solidFill>
              </a:rPr>
              <a:t>Не находится в стадии реорганизации, ликвидации или банкротства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12262"/>
                </a:solidFill>
              </a:rPr>
              <a:t>Не имеет задолженности по уплате налогов, сборов, пеней и штрафов за нарушение законодательства Российской Федерации о налогах и сборах</a:t>
            </a:r>
          </a:p>
          <a:p>
            <a:pPr lvl="0" defTabSz="1219170">
              <a:defRPr/>
            </a:pPr>
            <a:r>
              <a:rPr lang="ru-RU" sz="2400" b="1" dirty="0">
                <a:solidFill>
                  <a:srgbClr val="00863D"/>
                </a:solidFill>
                <a:sym typeface="Arial"/>
              </a:rPr>
              <a:t>Условия:</a:t>
            </a: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ru-RU" sz="1800" b="1" dirty="0">
                <a:solidFill>
                  <a:srgbClr val="012262"/>
                </a:solidFill>
                <a:sym typeface="Arial"/>
              </a:rPr>
              <a:t>30 % </a:t>
            </a:r>
            <a:r>
              <a:rPr lang="ru-RU" sz="1800" dirty="0">
                <a:solidFill>
                  <a:srgbClr val="012262"/>
                </a:solidFill>
                <a:sym typeface="Arial"/>
              </a:rPr>
              <a:t>оплачивает МСП</a:t>
            </a: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ru-RU" sz="1800" b="1" dirty="0">
                <a:solidFill>
                  <a:srgbClr val="012262"/>
                </a:solidFill>
                <a:sym typeface="Arial"/>
              </a:rPr>
              <a:t>70 % </a:t>
            </a:r>
            <a:r>
              <a:rPr lang="ru-RU" sz="1800" dirty="0">
                <a:solidFill>
                  <a:srgbClr val="012262"/>
                </a:solidFill>
                <a:sym typeface="Arial"/>
              </a:rPr>
              <a:t>оплачивает Региональный центр инжиниринга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ru-RU" sz="1800" dirty="0">
                <a:solidFill>
                  <a:srgbClr val="012262"/>
                </a:solidFill>
              </a:rPr>
              <a:t>Если вторая и последующие услуги за 1 год – </a:t>
            </a:r>
            <a:r>
              <a:rPr lang="ru-RU" sz="1800" dirty="0" err="1">
                <a:solidFill>
                  <a:srgbClr val="012262"/>
                </a:solidFill>
              </a:rPr>
              <a:t>софинансирование</a:t>
            </a:r>
            <a:r>
              <a:rPr lang="ru-RU" sz="1800" dirty="0">
                <a:solidFill>
                  <a:srgbClr val="012262"/>
                </a:solidFill>
              </a:rPr>
              <a:t> со стороны РЦИ - </a:t>
            </a:r>
            <a:r>
              <a:rPr lang="ru-RU" sz="1800" b="1" dirty="0">
                <a:solidFill>
                  <a:srgbClr val="012262"/>
                </a:solidFill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237818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572794" y="17496"/>
            <a:ext cx="2570889" cy="10228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14">
              <a:solidFill>
                <a:srgbClr val="FFFF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10783" y="6324029"/>
            <a:ext cx="539539" cy="398070"/>
          </a:xfrm>
          <a:prstGeom prst="rect">
            <a:avLst/>
          </a:prstGeom>
        </p:spPr>
        <p:txBody>
          <a:bodyPr wrap="square" lIns="91193" tIns="45602" rIns="91193" bIns="45602">
            <a:spAutoFit/>
          </a:bodyPr>
          <a:lstStyle>
            <a:defPPr>
              <a:defRPr lang="en-US"/>
            </a:defPPr>
            <a:lvl1pPr marL="0" algn="r" defTabSz="207157" rtl="0" eaLnBrk="1" latinLnBrk="0" hangingPunct="1">
              <a:defRPr sz="1995" kern="1200">
                <a:solidFill>
                  <a:srgbClr val="C5132E"/>
                </a:solidFill>
                <a:latin typeface="+mn-lt"/>
                <a:ea typeface="+mn-ea"/>
                <a:cs typeface="+mn-cs"/>
              </a:defRPr>
            </a:lvl1pPr>
            <a:lvl2pPr marL="207157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4316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1473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631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5789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2946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50105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57262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0F14DE7-7E30-4447-9A53-6BC505903302}" type="slidenum">
              <a:rPr lang="ru-RU" smtClean="0"/>
              <a:pPr/>
              <a:t>3</a:t>
            </a:fld>
            <a:endParaRPr lang="ru-RU" sz="1808" b="1" dirty="0">
              <a:solidFill>
                <a:srgbClr val="022463"/>
              </a:solidFill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B68DF60-13EF-4C25-9997-50ABEF058250}"/>
              </a:ext>
            </a:extLst>
          </p:cNvPr>
          <p:cNvCxnSpPr>
            <a:cxnSpLocks/>
          </p:cNvCxnSpPr>
          <p:nvPr/>
        </p:nvCxnSpPr>
        <p:spPr>
          <a:xfrm>
            <a:off x="295730" y="682972"/>
            <a:ext cx="11112419" cy="0"/>
          </a:xfrm>
          <a:prstGeom prst="line">
            <a:avLst/>
          </a:prstGeom>
          <a:ln w="19050">
            <a:gradFill flip="none" rotWithShape="1">
              <a:gsLst>
                <a:gs pos="17000">
                  <a:srgbClr val="011849"/>
                </a:gs>
                <a:gs pos="87000">
                  <a:srgbClr val="00B0F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80F603B5-B075-4E71-BAEF-DCC3371C3708}"/>
              </a:ext>
            </a:extLst>
          </p:cNvPr>
          <p:cNvSpPr txBox="1">
            <a:spLocks/>
          </p:cNvSpPr>
          <p:nvPr/>
        </p:nvSpPr>
        <p:spPr>
          <a:xfrm>
            <a:off x="382587" y="164370"/>
            <a:ext cx="10235246" cy="5011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69" b="1" i="0">
                <a:solidFill>
                  <a:srgbClr val="EA4B77"/>
                </a:solidFill>
                <a:latin typeface="Segoe UI"/>
                <a:ea typeface="+mj-ea"/>
                <a:cs typeface="Segoe UI"/>
              </a:defRPr>
            </a:lvl1pPr>
          </a:lstStyle>
          <a:p>
            <a:pPr defTabSz="911841"/>
            <a:r>
              <a:rPr lang="ru-RU" sz="3257" kern="0" dirty="0">
                <a:solidFill>
                  <a:srgbClr val="022463"/>
                </a:solidFill>
                <a:latin typeface="Calibri"/>
              </a:rPr>
              <a:t>Услуги Регионального центра инжиниринга</a:t>
            </a:r>
          </a:p>
        </p:txBody>
      </p:sp>
      <p:pic>
        <p:nvPicPr>
          <p:cNvPr id="23" name="Рисунок 22" descr="мой бизнес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40086" y="60641"/>
            <a:ext cx="1462756" cy="587453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791E94B-69F7-4DF7-8C8A-92C36A98139B}"/>
              </a:ext>
            </a:extLst>
          </p:cNvPr>
          <p:cNvSpPr txBox="1"/>
          <p:nvPr/>
        </p:nvSpPr>
        <p:spPr>
          <a:xfrm>
            <a:off x="360552" y="1036450"/>
            <a:ext cx="11520000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 defTabSz="68388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12262"/>
                </a:solidFill>
              </a:rPr>
              <a:t>Бизнес-планы </a:t>
            </a:r>
            <a:r>
              <a:rPr lang="ru-RU" sz="2000" dirty="0">
                <a:solidFill>
                  <a:srgbClr val="00863D"/>
                </a:solidFill>
              </a:rPr>
              <a:t>(до 300 тыс. руб.)</a:t>
            </a:r>
          </a:p>
          <a:p>
            <a:pPr marL="457200" indent="-457200" algn="just" defTabSz="68388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12262"/>
                </a:solidFill>
              </a:rPr>
              <a:t>Создание программы модернизации </a:t>
            </a:r>
            <a:r>
              <a:rPr lang="ru-RU" sz="2000" dirty="0">
                <a:solidFill>
                  <a:srgbClr val="00863D"/>
                </a:solidFill>
              </a:rPr>
              <a:t>(до 700 тыс. руб.)</a:t>
            </a:r>
          </a:p>
          <a:p>
            <a:pPr marL="457200" indent="-457200" algn="just" defTabSz="68388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12262"/>
                </a:solidFill>
              </a:rPr>
              <a:t>Технический, технологические, экологические аудиты </a:t>
            </a:r>
            <a:r>
              <a:rPr lang="ru-RU" sz="2000" dirty="0">
                <a:solidFill>
                  <a:srgbClr val="00863D"/>
                </a:solidFill>
              </a:rPr>
              <a:t>(до 400 тыс. руб.)</a:t>
            </a:r>
          </a:p>
          <a:p>
            <a:pPr marL="457200" indent="-457200" algn="just" defTabSz="68388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12262"/>
                </a:solidFill>
              </a:rPr>
              <a:t>Финансовые аудиты </a:t>
            </a:r>
            <a:r>
              <a:rPr lang="ru-RU" sz="2000" dirty="0">
                <a:solidFill>
                  <a:srgbClr val="00863D"/>
                </a:solidFill>
              </a:rPr>
              <a:t>(до 150 тыс. руб.)</a:t>
            </a:r>
          </a:p>
          <a:p>
            <a:pPr marL="457200" indent="-457200" algn="just" defTabSz="68388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12262"/>
                </a:solidFill>
              </a:rPr>
              <a:t>Разработка конструкторской документации, инженерно-консультационные </a:t>
            </a:r>
            <a:r>
              <a:rPr lang="ru-RU" sz="2000" dirty="0">
                <a:solidFill>
                  <a:srgbClr val="00863D"/>
                </a:solidFill>
              </a:rPr>
              <a:t>(до 500 тыс. руб.)</a:t>
            </a:r>
          </a:p>
          <a:p>
            <a:pPr marL="457200" indent="-457200" algn="just" defTabSz="68388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12262"/>
                </a:solidFill>
              </a:rPr>
              <a:t>Сертификация </a:t>
            </a:r>
            <a:r>
              <a:rPr lang="ru-RU" sz="2000" dirty="0">
                <a:solidFill>
                  <a:srgbClr val="00863D"/>
                </a:solidFill>
              </a:rPr>
              <a:t>(до 500 тыс. руб.)</a:t>
            </a:r>
          </a:p>
          <a:p>
            <a:pPr marL="457200" indent="-457200" algn="just" defTabSz="68388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12262"/>
                </a:solidFill>
              </a:rPr>
              <a:t>Регистрация патентов/товарных знаков </a:t>
            </a:r>
            <a:r>
              <a:rPr lang="ru-RU" sz="2000" dirty="0">
                <a:solidFill>
                  <a:srgbClr val="00863D"/>
                </a:solidFill>
              </a:rPr>
              <a:t>(до 500 тыс. руб.)</a:t>
            </a:r>
          </a:p>
          <a:p>
            <a:pPr marL="457200" indent="-457200" algn="just" defTabSz="68388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12262"/>
                </a:solidFill>
              </a:rPr>
              <a:t>Анализ потенциала предприятия </a:t>
            </a:r>
            <a:r>
              <a:rPr lang="ru-RU" sz="2000" dirty="0">
                <a:solidFill>
                  <a:srgbClr val="00863D"/>
                </a:solidFill>
              </a:rPr>
              <a:t>(бесплатно для МСП) – </a:t>
            </a:r>
            <a:r>
              <a:rPr lang="ru-RU" sz="2000" b="1" i="1" dirty="0">
                <a:solidFill>
                  <a:srgbClr val="00863D"/>
                </a:solidFill>
              </a:rPr>
              <a:t>НОВАЯ УСЛУГА</a:t>
            </a:r>
          </a:p>
          <a:p>
            <a:pPr marL="733425" indent="-285750" algn="just" defTabSz="683880">
              <a:spcBef>
                <a:spcPts val="200"/>
              </a:spcBef>
              <a:spcAft>
                <a:spcPts val="200"/>
              </a:spcAft>
              <a:buFontTx/>
              <a:buChar char="-"/>
              <a:defRPr/>
            </a:pPr>
            <a:r>
              <a:rPr lang="ru-RU" sz="1800" i="1" dirty="0">
                <a:solidFill>
                  <a:srgbClr val="012262"/>
                </a:solidFill>
              </a:rPr>
              <a:t>выезд на производство, экспресс оценка предприятия, определяющая его место на рынке с целью расширения доступа к рынкам сбыта</a:t>
            </a:r>
          </a:p>
          <a:p>
            <a:pPr marL="733425" indent="-285750" algn="just" defTabSz="683880">
              <a:spcBef>
                <a:spcPts val="200"/>
              </a:spcBef>
              <a:spcAft>
                <a:spcPts val="200"/>
              </a:spcAft>
              <a:buFontTx/>
              <a:buChar char="-"/>
              <a:defRPr/>
            </a:pPr>
            <a:r>
              <a:rPr lang="ru-RU" sz="1800" i="1" dirty="0">
                <a:solidFill>
                  <a:srgbClr val="012262"/>
                </a:solidFill>
              </a:rPr>
              <a:t>по результату – рекомендации эксперта по развитию предприятия и возможным мерам гос. поддержки</a:t>
            </a:r>
          </a:p>
        </p:txBody>
      </p:sp>
    </p:spTree>
    <p:extLst>
      <p:ext uri="{BB962C8B-B14F-4D97-AF65-F5344CB8AC3E}">
        <p14:creationId xmlns:p14="http://schemas.microsoft.com/office/powerpoint/2010/main" val="229026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572794" y="17496"/>
            <a:ext cx="2570889" cy="10228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14">
              <a:solidFill>
                <a:srgbClr val="FFFF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10783" y="6324029"/>
            <a:ext cx="539539" cy="398070"/>
          </a:xfrm>
          <a:prstGeom prst="rect">
            <a:avLst/>
          </a:prstGeom>
        </p:spPr>
        <p:txBody>
          <a:bodyPr wrap="square" lIns="91193" tIns="45602" rIns="91193" bIns="45602">
            <a:spAutoFit/>
          </a:bodyPr>
          <a:lstStyle>
            <a:defPPr>
              <a:defRPr lang="en-US"/>
            </a:defPPr>
            <a:lvl1pPr marL="0" algn="r" defTabSz="207157" rtl="0" eaLnBrk="1" latinLnBrk="0" hangingPunct="1">
              <a:defRPr sz="1995" kern="1200">
                <a:solidFill>
                  <a:srgbClr val="C5132E"/>
                </a:solidFill>
                <a:latin typeface="+mn-lt"/>
                <a:ea typeface="+mn-ea"/>
                <a:cs typeface="+mn-cs"/>
              </a:defRPr>
            </a:lvl1pPr>
            <a:lvl2pPr marL="207157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4316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1473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631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5789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2946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50105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57262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0F14DE7-7E30-4447-9A53-6BC505903302}" type="slidenum">
              <a:rPr lang="ru-RU" smtClean="0"/>
              <a:pPr/>
              <a:t>4</a:t>
            </a:fld>
            <a:endParaRPr lang="ru-RU" sz="1808" b="1" dirty="0">
              <a:solidFill>
                <a:srgbClr val="022463"/>
              </a:solidFill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B68DF60-13EF-4C25-9997-50ABEF058250}"/>
              </a:ext>
            </a:extLst>
          </p:cNvPr>
          <p:cNvCxnSpPr>
            <a:cxnSpLocks/>
          </p:cNvCxnSpPr>
          <p:nvPr/>
        </p:nvCxnSpPr>
        <p:spPr>
          <a:xfrm>
            <a:off x="270423" y="648094"/>
            <a:ext cx="11112419" cy="0"/>
          </a:xfrm>
          <a:prstGeom prst="line">
            <a:avLst/>
          </a:prstGeom>
          <a:ln w="19050">
            <a:gradFill flip="none" rotWithShape="1">
              <a:gsLst>
                <a:gs pos="17000">
                  <a:srgbClr val="011849"/>
                </a:gs>
                <a:gs pos="87000">
                  <a:srgbClr val="00B0F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80F603B5-B075-4E71-BAEF-DCC3371C3708}"/>
              </a:ext>
            </a:extLst>
          </p:cNvPr>
          <p:cNvSpPr txBox="1">
            <a:spLocks/>
          </p:cNvSpPr>
          <p:nvPr/>
        </p:nvSpPr>
        <p:spPr>
          <a:xfrm>
            <a:off x="622991" y="103786"/>
            <a:ext cx="10235246" cy="5011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69" b="1" i="0">
                <a:solidFill>
                  <a:srgbClr val="EA4B77"/>
                </a:solidFill>
                <a:latin typeface="Segoe UI"/>
                <a:ea typeface="+mj-ea"/>
                <a:cs typeface="Segoe UI"/>
              </a:defRPr>
            </a:lvl1pPr>
          </a:lstStyle>
          <a:p>
            <a:pPr defTabSz="911841"/>
            <a:r>
              <a:rPr lang="ru-RU" sz="3257" kern="0" dirty="0">
                <a:solidFill>
                  <a:srgbClr val="022463"/>
                </a:solidFill>
                <a:latin typeface="Calibri"/>
              </a:rPr>
              <a:t>Как получить услугу</a:t>
            </a:r>
          </a:p>
        </p:txBody>
      </p:sp>
      <p:pic>
        <p:nvPicPr>
          <p:cNvPr id="23" name="Рисунок 22" descr="мой бизнес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40086" y="60641"/>
            <a:ext cx="1462756" cy="587453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BB6F7695-393F-4799-8893-370E2B604C07}"/>
              </a:ext>
            </a:extLst>
          </p:cNvPr>
          <p:cNvSpPr txBox="1"/>
          <p:nvPr/>
        </p:nvSpPr>
        <p:spPr>
          <a:xfrm>
            <a:off x="351516" y="815067"/>
            <a:ext cx="1077819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1940" indent="-341940" defTabSz="68388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000" dirty="0">
                <a:solidFill>
                  <a:srgbClr val="012262"/>
                </a:solidFill>
              </a:rPr>
              <a:t> Подать пакет документов (цифровая платформа для МСП):</a:t>
            </a:r>
          </a:p>
          <a:p>
            <a:pPr marL="790575" indent="-342900" defTabSz="68388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12262"/>
                </a:solidFill>
              </a:rPr>
              <a:t>заявку + техническое задание + заявку на скоринг (для МСП более 1 года);</a:t>
            </a:r>
          </a:p>
          <a:p>
            <a:pPr marL="790575" indent="-342900" defTabSz="68388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12262"/>
                </a:solidFill>
              </a:rPr>
              <a:t> устав (для юр. лиц);</a:t>
            </a:r>
          </a:p>
          <a:p>
            <a:pPr marL="790575" indent="-342900" defTabSz="68388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12262"/>
                </a:solidFill>
              </a:rPr>
              <a:t> справку ФНС об отсутствии задолженности.</a:t>
            </a:r>
          </a:p>
          <a:p>
            <a:pPr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dirty="0">
                <a:solidFill>
                  <a:srgbClr val="012262"/>
                </a:solidFill>
              </a:rPr>
              <a:t>2. Пройти конкурс</a:t>
            </a:r>
          </a:p>
          <a:p>
            <a:pPr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dirty="0">
                <a:solidFill>
                  <a:srgbClr val="012262"/>
                </a:solidFill>
              </a:rPr>
              <a:t>3. Выбрать исполнителя из Реестра аккредитованных организаций</a:t>
            </a:r>
          </a:p>
          <a:p>
            <a:pPr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dirty="0">
                <a:solidFill>
                  <a:srgbClr val="012262"/>
                </a:solidFill>
              </a:rPr>
              <a:t>4. Заключить трехсторонний договор</a:t>
            </a:r>
          </a:p>
          <a:p>
            <a:pPr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dirty="0">
                <a:solidFill>
                  <a:srgbClr val="012262"/>
                </a:solidFill>
              </a:rPr>
              <a:t>5. Принять результат услуг и оплатить </a:t>
            </a:r>
            <a:r>
              <a:rPr lang="ru-RU" sz="2000" b="1" dirty="0">
                <a:solidFill>
                  <a:srgbClr val="00863D"/>
                </a:solidFill>
              </a:rPr>
              <a:t>30%</a:t>
            </a:r>
            <a:r>
              <a:rPr lang="ru-RU" sz="2000" dirty="0">
                <a:solidFill>
                  <a:srgbClr val="00863D"/>
                </a:solidFill>
              </a:rPr>
              <a:t> </a:t>
            </a:r>
            <a:r>
              <a:rPr lang="ru-RU" sz="2000" dirty="0">
                <a:solidFill>
                  <a:srgbClr val="012262"/>
                </a:solidFill>
              </a:rPr>
              <a:t>стоимости услуг </a:t>
            </a:r>
            <a:br>
              <a:rPr lang="ru-RU" sz="2000" dirty="0">
                <a:solidFill>
                  <a:srgbClr val="012262"/>
                </a:solidFill>
              </a:rPr>
            </a:br>
            <a:r>
              <a:rPr lang="ru-RU" sz="2000" dirty="0">
                <a:solidFill>
                  <a:srgbClr val="00863D"/>
                </a:solidFill>
              </a:rPr>
              <a:t>(70% оплачивает РЦИ)</a:t>
            </a:r>
          </a:p>
          <a:p>
            <a:pPr defTabSz="683880">
              <a:spcBef>
                <a:spcPts val="600"/>
              </a:spcBef>
              <a:spcAft>
                <a:spcPts val="600"/>
              </a:spcAft>
              <a:defRPr/>
            </a:pPr>
            <a:endParaRPr lang="ru-RU" sz="2800" dirty="0">
              <a:solidFill>
                <a:srgbClr val="00863D"/>
              </a:solidFill>
            </a:endParaRPr>
          </a:p>
          <a:p>
            <a:pPr algn="ctr"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800" b="1" i="1" dirty="0">
                <a:solidFill>
                  <a:srgbClr val="00863D"/>
                </a:solidFill>
              </a:rPr>
              <a:t>Общий срок получения услуги от 1 до 6 месяцев </a:t>
            </a:r>
          </a:p>
          <a:p>
            <a:pPr algn="ctr"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800" b="1" i="1" dirty="0">
                <a:solidFill>
                  <a:srgbClr val="00863D"/>
                </a:solidFill>
              </a:rPr>
              <a:t>(в зависимости от вида услуги)</a:t>
            </a:r>
            <a:endParaRPr lang="ru-RU" sz="1200" b="1" i="1" dirty="0"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58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572794" y="17496"/>
            <a:ext cx="2570889" cy="10228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14">
              <a:solidFill>
                <a:srgbClr val="FFFF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10783" y="6324029"/>
            <a:ext cx="539539" cy="398070"/>
          </a:xfrm>
          <a:prstGeom prst="rect">
            <a:avLst/>
          </a:prstGeom>
        </p:spPr>
        <p:txBody>
          <a:bodyPr wrap="square" lIns="91193" tIns="45602" rIns="91193" bIns="45602">
            <a:spAutoFit/>
          </a:bodyPr>
          <a:lstStyle>
            <a:defPPr>
              <a:defRPr lang="en-US"/>
            </a:defPPr>
            <a:lvl1pPr marL="0" algn="r" defTabSz="207157" rtl="0" eaLnBrk="1" latinLnBrk="0" hangingPunct="1">
              <a:defRPr sz="1995" kern="1200">
                <a:solidFill>
                  <a:srgbClr val="C5132E"/>
                </a:solidFill>
                <a:latin typeface="+mn-lt"/>
                <a:ea typeface="+mn-ea"/>
                <a:cs typeface="+mn-cs"/>
              </a:defRPr>
            </a:lvl1pPr>
            <a:lvl2pPr marL="207157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4316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1473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631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5789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2946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50105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57262" algn="l" defTabSz="207157" rtl="0" eaLnBrk="1" latinLnBrk="0" hangingPunct="1">
              <a:defRPr sz="8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0F14DE7-7E30-4447-9A53-6BC505903302}" type="slidenum">
              <a:rPr lang="ru-RU" smtClean="0"/>
              <a:pPr/>
              <a:t>5</a:t>
            </a:fld>
            <a:endParaRPr lang="ru-RU" sz="1808" b="1" dirty="0">
              <a:solidFill>
                <a:srgbClr val="022463"/>
              </a:solidFill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B68DF60-13EF-4C25-9997-50ABEF058250}"/>
              </a:ext>
            </a:extLst>
          </p:cNvPr>
          <p:cNvCxnSpPr>
            <a:cxnSpLocks/>
          </p:cNvCxnSpPr>
          <p:nvPr/>
        </p:nvCxnSpPr>
        <p:spPr>
          <a:xfrm>
            <a:off x="270423" y="648094"/>
            <a:ext cx="11112419" cy="0"/>
          </a:xfrm>
          <a:prstGeom prst="line">
            <a:avLst/>
          </a:prstGeom>
          <a:ln w="19050">
            <a:gradFill flip="none" rotWithShape="1">
              <a:gsLst>
                <a:gs pos="17000">
                  <a:srgbClr val="011849"/>
                </a:gs>
                <a:gs pos="87000">
                  <a:srgbClr val="00B0F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80F603B5-B075-4E71-BAEF-DCC3371C3708}"/>
              </a:ext>
            </a:extLst>
          </p:cNvPr>
          <p:cNvSpPr txBox="1">
            <a:spLocks/>
          </p:cNvSpPr>
          <p:nvPr/>
        </p:nvSpPr>
        <p:spPr>
          <a:xfrm>
            <a:off x="622991" y="103786"/>
            <a:ext cx="10235246" cy="5011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69" b="1" i="0">
                <a:solidFill>
                  <a:srgbClr val="EA4B77"/>
                </a:solidFill>
                <a:latin typeface="Segoe UI"/>
                <a:ea typeface="+mj-ea"/>
                <a:cs typeface="Segoe UI"/>
              </a:defRPr>
            </a:lvl1pPr>
          </a:lstStyle>
          <a:p>
            <a:pPr defTabSz="911841"/>
            <a:r>
              <a:rPr lang="ru-RU" sz="3257" kern="0" dirty="0">
                <a:solidFill>
                  <a:srgbClr val="022463"/>
                </a:solidFill>
                <a:latin typeface="Calibri"/>
              </a:rPr>
              <a:t>Контактная информация</a:t>
            </a:r>
          </a:p>
        </p:txBody>
      </p:sp>
      <p:pic>
        <p:nvPicPr>
          <p:cNvPr id="23" name="Рисунок 22" descr="мой бизнес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40086" y="60641"/>
            <a:ext cx="1462756" cy="587453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BB6F7695-393F-4799-8893-370E2B604C07}"/>
              </a:ext>
            </a:extLst>
          </p:cNvPr>
          <p:cNvSpPr txBox="1"/>
          <p:nvPr/>
        </p:nvSpPr>
        <p:spPr>
          <a:xfrm>
            <a:off x="840245" y="831863"/>
            <a:ext cx="10778196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b="1" dirty="0">
                <a:solidFill>
                  <a:srgbClr val="012262"/>
                </a:solidFill>
              </a:rPr>
              <a:t>Региональный центр инжиниринга Московской области (Московская область, г. Красногорск , бульвар Строителей, д.2)</a:t>
            </a:r>
          </a:p>
          <a:p>
            <a:pPr algn="ctr" defTabSz="683880">
              <a:spcBef>
                <a:spcPts val="600"/>
              </a:spcBef>
              <a:spcAft>
                <a:spcPts val="600"/>
              </a:spcAft>
              <a:defRPr/>
            </a:pPr>
            <a:endParaRPr lang="ru-RU" sz="2000" dirty="0">
              <a:solidFill>
                <a:srgbClr val="012262"/>
              </a:solidFill>
            </a:endParaRPr>
          </a:p>
          <a:p>
            <a:pPr algn="ctr"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b="1" dirty="0">
                <a:solidFill>
                  <a:srgbClr val="012262"/>
                </a:solidFill>
              </a:rPr>
              <a:t>Директор РЦИ</a:t>
            </a:r>
          </a:p>
          <a:p>
            <a:pPr algn="ctr"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b="1" dirty="0">
                <a:solidFill>
                  <a:srgbClr val="012262"/>
                </a:solidFill>
              </a:rPr>
              <a:t>Тукачева Екатерина Петровна</a:t>
            </a:r>
          </a:p>
          <a:p>
            <a:pPr algn="ctr"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dirty="0">
                <a:solidFill>
                  <a:srgbClr val="012262"/>
                </a:solidFill>
              </a:rPr>
              <a:t>телефон: 8 (499) 645 64 00 (доб.130) электронная почта: </a:t>
            </a:r>
            <a:r>
              <a:rPr lang="en-US" sz="2000" dirty="0">
                <a:solidFill>
                  <a:srgbClr val="012262"/>
                </a:solidFill>
              </a:rPr>
              <a:t>TukachevaEkPe@mosreg.ru</a:t>
            </a:r>
            <a:endParaRPr lang="ru-RU" sz="2000" dirty="0">
              <a:solidFill>
                <a:srgbClr val="012262"/>
              </a:solidFill>
            </a:endParaRPr>
          </a:p>
          <a:p>
            <a:pPr algn="ctr"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b="1" dirty="0">
                <a:solidFill>
                  <a:srgbClr val="012262"/>
                </a:solidFill>
              </a:rPr>
              <a:t>Сотрудники РЦИ</a:t>
            </a:r>
          </a:p>
          <a:p>
            <a:pPr algn="ctr"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b="1" dirty="0">
                <a:solidFill>
                  <a:srgbClr val="012262"/>
                </a:solidFill>
              </a:rPr>
              <a:t>Рыжова Юлия Александровна</a:t>
            </a:r>
          </a:p>
          <a:p>
            <a:pPr algn="ctr"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dirty="0">
                <a:solidFill>
                  <a:srgbClr val="012262"/>
                </a:solidFill>
              </a:rPr>
              <a:t>телефон: 8 (499) 645 64 00 (доб.131) электронная почта: </a:t>
            </a:r>
            <a:r>
              <a:rPr lang="en-US" sz="2000" dirty="0">
                <a:solidFill>
                  <a:srgbClr val="012262"/>
                </a:solidFill>
              </a:rPr>
              <a:t>RyzhovaIA@mosreg.ru</a:t>
            </a:r>
            <a:endParaRPr lang="ru-RU" sz="2000" dirty="0">
              <a:solidFill>
                <a:srgbClr val="012262"/>
              </a:solidFill>
            </a:endParaRPr>
          </a:p>
          <a:p>
            <a:pPr algn="ctr"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b="1" dirty="0">
                <a:solidFill>
                  <a:srgbClr val="012262"/>
                </a:solidFill>
              </a:rPr>
              <a:t>Марина Елена Алексеевна</a:t>
            </a:r>
          </a:p>
          <a:p>
            <a:pPr algn="ctr" defTabSz="68388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dirty="0">
                <a:solidFill>
                  <a:srgbClr val="012262"/>
                </a:solidFill>
              </a:rPr>
              <a:t>телефон: 8 (499) 645 64 00 (доб.142) электронная почта: </a:t>
            </a:r>
            <a:r>
              <a:rPr lang="en-US" sz="2000" dirty="0">
                <a:solidFill>
                  <a:srgbClr val="012262"/>
                </a:solidFill>
              </a:rPr>
              <a:t>marinaela@mosreg.ru</a:t>
            </a:r>
            <a:endParaRPr lang="ru-RU" sz="2000" dirty="0">
              <a:solidFill>
                <a:srgbClr val="012262"/>
              </a:solidFill>
            </a:endParaRPr>
          </a:p>
          <a:p>
            <a:pPr algn="ctr" defTabSz="683880">
              <a:spcBef>
                <a:spcPts val="600"/>
              </a:spcBef>
              <a:spcAft>
                <a:spcPts val="600"/>
              </a:spcAft>
              <a:defRPr/>
            </a:pPr>
            <a:endParaRPr lang="ru-RU" sz="1800" dirty="0">
              <a:solidFill>
                <a:srgbClr val="0122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56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11396</TotalTime>
  <Words>412</Words>
  <Application>Microsoft Office PowerPoint</Application>
  <PresentationFormat>Произвольный</PresentationFormat>
  <Paragraphs>55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Segoe UI</vt:lpstr>
      <vt:lpstr>Segoe UI Symbol</vt:lpstr>
      <vt:lpstr>Wingdings</vt:lpstr>
      <vt:lpstr>1_Office Theme</vt:lpstr>
      <vt:lpstr>9_Office Theme</vt:lpstr>
      <vt:lpstr>Региональный центр инжиниринга в Московской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 ДОПОЛНИТЕЛЬНОЕ ПОДЗАГОЛОВОК</dc:title>
  <dc:creator>Ларин Сергей Александрович</dc:creator>
  <cp:lastModifiedBy>user</cp:lastModifiedBy>
  <cp:revision>3216</cp:revision>
  <cp:lastPrinted>2021-04-08T05:47:09Z</cp:lastPrinted>
  <dcterms:created xsi:type="dcterms:W3CDTF">2020-03-03T07:29:37Z</dcterms:created>
  <dcterms:modified xsi:type="dcterms:W3CDTF">2022-02-16T08:56:24Z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2020-03-03T00:00:00Z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2020-03-03T00:00:00Z</vt:filetime>
  </property>
</Properties>
</file>